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8/1/21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0E08B-1C5C-2841-9C8B-EE81A239BF4D}"/>
              </a:ext>
            </a:extLst>
          </p:cNvPr>
          <p:cNvSpPr>
            <a:spLocks noGrp="1"/>
          </p:cNvSpPr>
          <p:nvPr>
            <p:ph type="ctrTitle"/>
          </p:nvPr>
        </p:nvSpPr>
        <p:spPr/>
        <p:txBody>
          <a:bodyPr/>
          <a:lstStyle/>
          <a:p>
            <a:r>
              <a:rPr lang="nl-BE" dirty="0"/>
              <a:t>De INTERNATIONALE GAST</a:t>
            </a:r>
          </a:p>
        </p:txBody>
      </p:sp>
      <p:sp>
        <p:nvSpPr>
          <p:cNvPr id="3" name="Ondertitel 2">
            <a:extLst>
              <a:ext uri="{FF2B5EF4-FFF2-40B4-BE49-F238E27FC236}">
                <a16:creationId xmlns:a16="http://schemas.microsoft.com/office/drawing/2014/main" id="{85928121-13B0-F343-8554-1F238E1CD908}"/>
              </a:ext>
            </a:extLst>
          </p:cNvPr>
          <p:cNvSpPr>
            <a:spLocks noGrp="1"/>
          </p:cNvSpPr>
          <p:nvPr>
            <p:ph type="subTitle" idx="1"/>
          </p:nvPr>
        </p:nvSpPr>
        <p:spPr/>
        <p:txBody>
          <a:bodyPr/>
          <a:lstStyle/>
          <a:p>
            <a:r>
              <a:rPr lang="nl-BE" dirty="0"/>
              <a:t>BK DOEL: competentie 1: de leerling ontvangt en informeert bezoekers</a:t>
            </a:r>
          </a:p>
          <a:p>
            <a:r>
              <a:rPr lang="nl-BE" dirty="0"/>
              <a:t>LPD 2.6 de lln onthalen, informeren en begeleiden bezoekers</a:t>
            </a:r>
          </a:p>
        </p:txBody>
      </p:sp>
    </p:spTree>
    <p:extLst>
      <p:ext uri="{BB962C8B-B14F-4D97-AF65-F5344CB8AC3E}">
        <p14:creationId xmlns:p14="http://schemas.microsoft.com/office/powerpoint/2010/main" val="240533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84AF94-B9EC-3D4E-B227-65DF86B7E4B0}"/>
              </a:ext>
            </a:extLst>
          </p:cNvPr>
          <p:cNvSpPr>
            <a:spLocks noGrp="1"/>
          </p:cNvSpPr>
          <p:nvPr>
            <p:ph type="title"/>
          </p:nvPr>
        </p:nvSpPr>
        <p:spPr/>
        <p:txBody>
          <a:bodyPr/>
          <a:lstStyle/>
          <a:p>
            <a:r>
              <a:rPr lang="nl-BE" dirty="0"/>
              <a:t>De JAPANNERS</a:t>
            </a:r>
          </a:p>
        </p:txBody>
      </p:sp>
      <p:sp>
        <p:nvSpPr>
          <p:cNvPr id="3" name="Tijdelijke aanduiding voor inhoud 2">
            <a:extLst>
              <a:ext uri="{FF2B5EF4-FFF2-40B4-BE49-F238E27FC236}">
                <a16:creationId xmlns:a16="http://schemas.microsoft.com/office/drawing/2014/main" id="{733316B6-7F44-064C-9FB7-984DC7B43F37}"/>
              </a:ext>
            </a:extLst>
          </p:cNvPr>
          <p:cNvSpPr>
            <a:spLocks noGrp="1"/>
          </p:cNvSpPr>
          <p:nvPr>
            <p:ph idx="1"/>
          </p:nvPr>
        </p:nvSpPr>
        <p:spPr/>
        <p:txBody>
          <a:bodyPr>
            <a:normAutofit lnSpcReduction="10000"/>
          </a:bodyPr>
          <a:lstStyle/>
          <a:p>
            <a:r>
              <a:rPr lang="nl-BE" dirty="0"/>
              <a:t>De Japanners zijn punctueel en komen gereserveerd en verlegen over. Ze zijn zeer goed voorbereid via onderzoek op internet en via gidsen. Ze rezen zowel alleen als met vrienden en verwachten excellentie in dienstverlening. Japanners zullen niet snel klagen, dit doen ze alleen bij thuiskomst in Japan. Daarnaast nemen ze alles wat je zegt letterlijk.</a:t>
            </a:r>
          </a:p>
          <a:p>
            <a:r>
              <a:rPr lang="nl-BE" dirty="0"/>
              <a:t>Voorkeuren: informatie in het Japans, gedetailleerde informatie, comfort, erg indirect taalgebruik, tours met een gids, musea, winkelen, beleefdheid en bescheidenheid, gastvrijheid en humor.</a:t>
            </a:r>
          </a:p>
        </p:txBody>
      </p:sp>
    </p:spTree>
    <p:extLst>
      <p:ext uri="{BB962C8B-B14F-4D97-AF65-F5344CB8AC3E}">
        <p14:creationId xmlns:p14="http://schemas.microsoft.com/office/powerpoint/2010/main" val="420010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D36A3A-7808-D242-BE95-97DDA80A1D91}"/>
              </a:ext>
            </a:extLst>
          </p:cNvPr>
          <p:cNvSpPr>
            <a:spLocks noGrp="1"/>
          </p:cNvSpPr>
          <p:nvPr>
            <p:ph type="title"/>
          </p:nvPr>
        </p:nvSpPr>
        <p:spPr/>
        <p:txBody>
          <a:bodyPr/>
          <a:lstStyle/>
          <a:p>
            <a:r>
              <a:rPr lang="nl-BE" dirty="0"/>
              <a:t>DE CHINEZEN</a:t>
            </a:r>
          </a:p>
        </p:txBody>
      </p:sp>
      <p:sp>
        <p:nvSpPr>
          <p:cNvPr id="3" name="Tijdelijke aanduiding voor inhoud 2">
            <a:extLst>
              <a:ext uri="{FF2B5EF4-FFF2-40B4-BE49-F238E27FC236}">
                <a16:creationId xmlns:a16="http://schemas.microsoft.com/office/drawing/2014/main" id="{8AFC15D6-87E7-0D4B-A2CD-DE4B863CF088}"/>
              </a:ext>
            </a:extLst>
          </p:cNvPr>
          <p:cNvSpPr>
            <a:spLocks noGrp="1"/>
          </p:cNvSpPr>
          <p:nvPr>
            <p:ph idx="1"/>
          </p:nvPr>
        </p:nvSpPr>
        <p:spPr/>
        <p:txBody>
          <a:bodyPr>
            <a:normAutofit fontScale="92500" lnSpcReduction="10000"/>
          </a:bodyPr>
          <a:lstStyle/>
          <a:p>
            <a:r>
              <a:rPr lang="nl-BE" dirty="0"/>
              <a:t>De Chinezen reizen vaak in groepen en vinden het belangrijk om te kunnen shoppen. Ze beheersen vaak geen of matig Engels en prefereren daarom duidelijke en korte aanwijzingen. Verschaf hen informatie zoveel mogelijk in het Chinees (Mandarijn). Chinezen verwachten hoffelijkheid en gemakkelijke en ongecompliceerde dienstverlening.</a:t>
            </a:r>
          </a:p>
          <a:p>
            <a:r>
              <a:rPr lang="nl-BE" dirty="0"/>
              <a:t>Voorkeuren: shoppen van luxemerken, toegang tot officiële websites, kieskeurig wat eten betreft (houden bv. </a:t>
            </a:r>
            <a:r>
              <a:rPr lang="nl-BE"/>
              <a:t>niet van kaas), op een kalme manier aangesproken worden, respect naar ouderen, musea, een glimlach en een enkel woordje Chinees (“ni hao” voldoet)</a:t>
            </a:r>
            <a:endParaRPr lang="nl-BE" dirty="0"/>
          </a:p>
        </p:txBody>
      </p:sp>
    </p:spTree>
    <p:extLst>
      <p:ext uri="{BB962C8B-B14F-4D97-AF65-F5344CB8AC3E}">
        <p14:creationId xmlns:p14="http://schemas.microsoft.com/office/powerpoint/2010/main" val="98476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205091-ADD4-0043-A979-86B804AF6840}"/>
              </a:ext>
            </a:extLst>
          </p:cNvPr>
          <p:cNvSpPr>
            <a:spLocks noGrp="1"/>
          </p:cNvSpPr>
          <p:nvPr>
            <p:ph type="title"/>
          </p:nvPr>
        </p:nvSpPr>
        <p:spPr/>
        <p:txBody>
          <a:bodyPr/>
          <a:lstStyle/>
          <a:p>
            <a:r>
              <a:rPr lang="nl-BE" dirty="0"/>
              <a:t>Inleiding</a:t>
            </a:r>
          </a:p>
        </p:txBody>
      </p:sp>
      <p:sp>
        <p:nvSpPr>
          <p:cNvPr id="3" name="Tijdelijke aanduiding voor inhoud 2">
            <a:extLst>
              <a:ext uri="{FF2B5EF4-FFF2-40B4-BE49-F238E27FC236}">
                <a16:creationId xmlns:a16="http://schemas.microsoft.com/office/drawing/2014/main" id="{C28EA0EC-18F5-C94D-9DC7-C1D5CADEC498}"/>
              </a:ext>
            </a:extLst>
          </p:cNvPr>
          <p:cNvSpPr>
            <a:spLocks noGrp="1"/>
          </p:cNvSpPr>
          <p:nvPr>
            <p:ph idx="1"/>
          </p:nvPr>
        </p:nvSpPr>
        <p:spPr/>
        <p:txBody>
          <a:bodyPr>
            <a:normAutofit lnSpcReduction="10000"/>
          </a:bodyPr>
          <a:lstStyle/>
          <a:p>
            <a:r>
              <a:rPr lang="nl-BE" dirty="0"/>
              <a:t>Gastvrijheid betekent letterlijk het onthalen van anderen op een vriendelike wijze.</a:t>
            </a:r>
          </a:p>
          <a:p>
            <a:r>
              <a:rPr lang="nl-BE" dirty="0"/>
              <a:t>In Belgie ontvangen we ieder jaar veel buitenlandse bezoekers. Het aantal toeristen dat naar ons land komt groeit hard. Ook post Corona verwachten we dat het aantal bezoekers weer zal stijgen. Om er nu voor te zorgen dat deze bezoekers blijven terugkomen moeten de toeristen zich in ons land welkom voelen. We moeten hen gastvrij ontvangen maar hoe doe je dat precies? Iedere gast uit een nder land vraagt een andere benadering.</a:t>
            </a:r>
          </a:p>
        </p:txBody>
      </p:sp>
    </p:spTree>
    <p:extLst>
      <p:ext uri="{BB962C8B-B14F-4D97-AF65-F5344CB8AC3E}">
        <p14:creationId xmlns:p14="http://schemas.microsoft.com/office/powerpoint/2010/main" val="2832816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0DA3A-7ED8-C940-833D-CE7F7594D73B}"/>
              </a:ext>
            </a:extLst>
          </p:cNvPr>
          <p:cNvSpPr>
            <a:spLocks noGrp="1"/>
          </p:cNvSpPr>
          <p:nvPr>
            <p:ph type="title"/>
          </p:nvPr>
        </p:nvSpPr>
        <p:spPr/>
        <p:txBody>
          <a:bodyPr/>
          <a:lstStyle/>
          <a:p>
            <a:r>
              <a:rPr lang="nl-BE" dirty="0"/>
              <a:t>Inkomend Toerisme</a:t>
            </a:r>
            <a:br>
              <a:rPr lang="nl-BE" dirty="0"/>
            </a:br>
            <a:endParaRPr lang="nl-BE" dirty="0"/>
          </a:p>
        </p:txBody>
      </p:sp>
      <p:sp>
        <p:nvSpPr>
          <p:cNvPr id="3" name="Tijdelijke aanduiding voor inhoud 2">
            <a:extLst>
              <a:ext uri="{FF2B5EF4-FFF2-40B4-BE49-F238E27FC236}">
                <a16:creationId xmlns:a16="http://schemas.microsoft.com/office/drawing/2014/main" id="{C41420A4-042D-A14E-985D-30112B7BBB83}"/>
              </a:ext>
            </a:extLst>
          </p:cNvPr>
          <p:cNvSpPr>
            <a:spLocks noGrp="1"/>
          </p:cNvSpPr>
          <p:nvPr>
            <p:ph idx="1"/>
          </p:nvPr>
        </p:nvSpPr>
        <p:spPr/>
        <p:txBody>
          <a:bodyPr/>
          <a:lstStyle/>
          <a:p>
            <a:r>
              <a:rPr lang="nl-BE" dirty="0"/>
              <a:t>Het inkomend toerisme naar België heeft in het afgelopen decennium, afgezien van de Coronaperiode, een aanzienlijke groei doorgemaakt, zo blijkt uit cijfers van Toerisme Vlaanderen (zie ook toepassing). Het inkoend toerisme zal zeker post Corona de volgende jaren blijven groeien. We bespreken de voorkeuren en wensen van de  meest voorkomende nationaliteiten.</a:t>
            </a:r>
          </a:p>
        </p:txBody>
      </p:sp>
    </p:spTree>
    <p:extLst>
      <p:ext uri="{BB962C8B-B14F-4D97-AF65-F5344CB8AC3E}">
        <p14:creationId xmlns:p14="http://schemas.microsoft.com/office/powerpoint/2010/main" val="3192419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D5A3B-0A8B-FE42-98AF-DEFC8A3CE368}"/>
              </a:ext>
            </a:extLst>
          </p:cNvPr>
          <p:cNvSpPr>
            <a:spLocks noGrp="1"/>
          </p:cNvSpPr>
          <p:nvPr>
            <p:ph type="title"/>
          </p:nvPr>
        </p:nvSpPr>
        <p:spPr/>
        <p:txBody>
          <a:bodyPr/>
          <a:lstStyle/>
          <a:p>
            <a:r>
              <a:rPr lang="nl-BE" dirty="0"/>
              <a:t>De DUITSERS</a:t>
            </a:r>
          </a:p>
        </p:txBody>
      </p:sp>
      <p:sp>
        <p:nvSpPr>
          <p:cNvPr id="3" name="Tijdelijke aanduiding voor inhoud 2">
            <a:extLst>
              <a:ext uri="{FF2B5EF4-FFF2-40B4-BE49-F238E27FC236}">
                <a16:creationId xmlns:a16="http://schemas.microsoft.com/office/drawing/2014/main" id="{51CC418C-6FFC-C54B-8BE8-DD850F422B9E}"/>
              </a:ext>
            </a:extLst>
          </p:cNvPr>
          <p:cNvSpPr>
            <a:spLocks noGrp="1"/>
          </p:cNvSpPr>
          <p:nvPr>
            <p:ph idx="1"/>
          </p:nvPr>
        </p:nvSpPr>
        <p:spPr/>
        <p:txBody>
          <a:bodyPr/>
          <a:lstStyle/>
          <a:p>
            <a:r>
              <a:rPr lang="nl-BE" dirty="0"/>
              <a:t>De Duitsers houden van voorspelbaarheid. Ze reizen veelal alleen of als koppel, zee en strand is daarbij heel belangrijk. Zij verwachten een hoge kwaliteit in dienstverlening, duidelijke informatie en een goede prijs-kwaliteitverhouding.</a:t>
            </a:r>
          </a:p>
          <a:p>
            <a:r>
              <a:rPr lang="nl-BE" dirty="0"/>
              <a:t>Voorkeuren: comfort, autonomie, informatie ter plaatse zoeken, nakomen van beloftes is heel belngrijk, ontdekken van nieuwe plekjes, uitgaan, shoppen.</a:t>
            </a:r>
          </a:p>
        </p:txBody>
      </p:sp>
    </p:spTree>
    <p:extLst>
      <p:ext uri="{BB962C8B-B14F-4D97-AF65-F5344CB8AC3E}">
        <p14:creationId xmlns:p14="http://schemas.microsoft.com/office/powerpoint/2010/main" val="383887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0E17DE-DD71-3944-B4B0-BB85BCA42B56}"/>
              </a:ext>
            </a:extLst>
          </p:cNvPr>
          <p:cNvSpPr>
            <a:spLocks noGrp="1"/>
          </p:cNvSpPr>
          <p:nvPr>
            <p:ph type="title"/>
          </p:nvPr>
        </p:nvSpPr>
        <p:spPr/>
        <p:txBody>
          <a:bodyPr/>
          <a:lstStyle/>
          <a:p>
            <a:r>
              <a:rPr lang="nl-BE" dirty="0"/>
              <a:t>De FRANSEN</a:t>
            </a:r>
          </a:p>
        </p:txBody>
      </p:sp>
      <p:sp>
        <p:nvSpPr>
          <p:cNvPr id="3" name="Tijdelijke aanduiding voor inhoud 2">
            <a:extLst>
              <a:ext uri="{FF2B5EF4-FFF2-40B4-BE49-F238E27FC236}">
                <a16:creationId xmlns:a16="http://schemas.microsoft.com/office/drawing/2014/main" id="{AAA15434-D63A-1E44-A11F-9DE6D861A300}"/>
              </a:ext>
            </a:extLst>
          </p:cNvPr>
          <p:cNvSpPr>
            <a:spLocks noGrp="1"/>
          </p:cNvSpPr>
          <p:nvPr>
            <p:ph idx="1"/>
          </p:nvPr>
        </p:nvSpPr>
        <p:spPr/>
        <p:txBody>
          <a:bodyPr>
            <a:normAutofit lnSpcReduction="10000"/>
          </a:bodyPr>
          <a:lstStyle/>
          <a:p>
            <a:r>
              <a:rPr lang="nl-BE" dirty="0"/>
              <a:t>Het inkomend toerisme vanuit Frankrijk neemt al jaren toe. Fransen waarderen het als je belangstelling toont voor Frankrijk en een woordje Frans spreekt. De Fransman bestaat niet: ze dragen niet allemaal een barret en hebben een stokbrood onder hun arm. Er zijn ook veel Fransen met een Afrikaanse achtergrond. Geef gedetailleerde informatie, vooral over cultuur en evenementen.</a:t>
            </a:r>
          </a:p>
          <a:p>
            <a:r>
              <a:rPr lang="nl-BE" dirty="0"/>
              <a:t>Voorkeuren: interesse in geschiedenis en monumenten, gastronomie is belangrijk, flaneren, shoppen, concerten/optredens, uitgaan.</a:t>
            </a:r>
          </a:p>
        </p:txBody>
      </p:sp>
    </p:spTree>
    <p:extLst>
      <p:ext uri="{BB962C8B-B14F-4D97-AF65-F5344CB8AC3E}">
        <p14:creationId xmlns:p14="http://schemas.microsoft.com/office/powerpoint/2010/main" val="411907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422E2-BAAF-F042-A35A-E7C54C3BC134}"/>
              </a:ext>
            </a:extLst>
          </p:cNvPr>
          <p:cNvSpPr>
            <a:spLocks noGrp="1"/>
          </p:cNvSpPr>
          <p:nvPr>
            <p:ph type="title"/>
          </p:nvPr>
        </p:nvSpPr>
        <p:spPr/>
        <p:txBody>
          <a:bodyPr/>
          <a:lstStyle/>
          <a:p>
            <a:r>
              <a:rPr lang="nl-BE" dirty="0"/>
              <a:t>DE ENGELSEN</a:t>
            </a:r>
          </a:p>
        </p:txBody>
      </p:sp>
      <p:sp>
        <p:nvSpPr>
          <p:cNvPr id="3" name="Tijdelijke aanduiding voor inhoud 2">
            <a:extLst>
              <a:ext uri="{FF2B5EF4-FFF2-40B4-BE49-F238E27FC236}">
                <a16:creationId xmlns:a16="http://schemas.microsoft.com/office/drawing/2014/main" id="{8EACA8BD-DEAA-1840-85A8-86DE8F9BE65B}"/>
              </a:ext>
            </a:extLst>
          </p:cNvPr>
          <p:cNvSpPr>
            <a:spLocks noGrp="1"/>
          </p:cNvSpPr>
          <p:nvPr>
            <p:ph idx="1"/>
          </p:nvPr>
        </p:nvSpPr>
        <p:spPr/>
        <p:txBody>
          <a:bodyPr/>
          <a:lstStyle/>
          <a:p>
            <a:r>
              <a:rPr lang="nl-BE" dirty="0"/>
              <a:t>De Engelsen reizen vaak als koppel of als gezin. Ze verwachten originele ideeën en een vriendelijke benadering. Ook zien zij graag dat een medewerker van de VVV/toeristische dienst onmiddellijk beschikbaar is.</a:t>
            </a:r>
          </a:p>
          <a:p>
            <a:r>
              <a:rPr lang="nl-BE" dirty="0"/>
              <a:t>Voorkeuren: bezoeken graag authentieke plekken, houden van lokale sfeer, niet kieskeurig wat eten betreft, humor, informeel taalgebruik, attractieparken, sportevenementen, exposities. </a:t>
            </a:r>
          </a:p>
        </p:txBody>
      </p:sp>
    </p:spTree>
    <p:extLst>
      <p:ext uri="{BB962C8B-B14F-4D97-AF65-F5344CB8AC3E}">
        <p14:creationId xmlns:p14="http://schemas.microsoft.com/office/powerpoint/2010/main" val="3894175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B6698C-100B-FC4D-A55B-F9EDA6DE7250}"/>
              </a:ext>
            </a:extLst>
          </p:cNvPr>
          <p:cNvSpPr>
            <a:spLocks noGrp="1"/>
          </p:cNvSpPr>
          <p:nvPr>
            <p:ph type="title"/>
          </p:nvPr>
        </p:nvSpPr>
        <p:spPr/>
        <p:txBody>
          <a:bodyPr/>
          <a:lstStyle/>
          <a:p>
            <a:r>
              <a:rPr lang="nl-BE" dirty="0"/>
              <a:t>DE SPANJAARDEN</a:t>
            </a:r>
          </a:p>
        </p:txBody>
      </p:sp>
      <p:sp>
        <p:nvSpPr>
          <p:cNvPr id="3" name="Tijdelijke aanduiding voor inhoud 2">
            <a:extLst>
              <a:ext uri="{FF2B5EF4-FFF2-40B4-BE49-F238E27FC236}">
                <a16:creationId xmlns:a16="http://schemas.microsoft.com/office/drawing/2014/main" id="{0944CE5E-4D3C-7547-AF14-96F07AF26941}"/>
              </a:ext>
            </a:extLst>
          </p:cNvPr>
          <p:cNvSpPr>
            <a:spLocks noGrp="1"/>
          </p:cNvSpPr>
          <p:nvPr>
            <p:ph idx="1"/>
          </p:nvPr>
        </p:nvSpPr>
        <p:spPr/>
        <p:txBody>
          <a:bodyPr/>
          <a:lstStyle/>
          <a:p>
            <a:r>
              <a:rPr lang="nl-BE" dirty="0"/>
              <a:t>De spanjaarden reizen veel met familie. Bij voorkeur worden zij geholpen in hun eigen taal en vinden sympathieke dienstverlening belangrijk. Geef hen onder meer voorstellen voor wat je kunt doen als familie. Ze houden over het algemeen minder van shoppen en parken. Hou er wel rekening mee dat er in Spanje veel verschillende regio’s zijn met verschillende culturen.</a:t>
            </a:r>
          </a:p>
          <a:p>
            <a:r>
              <a:rPr lang="nl-BE" dirty="0"/>
              <a:t>Voorkeuren: een gepland verblijf, houden van “regeltjes”, indirect taalgebruik, attractieparken, excursies, avontuur.</a:t>
            </a:r>
          </a:p>
        </p:txBody>
      </p:sp>
    </p:spTree>
    <p:extLst>
      <p:ext uri="{BB962C8B-B14F-4D97-AF65-F5344CB8AC3E}">
        <p14:creationId xmlns:p14="http://schemas.microsoft.com/office/powerpoint/2010/main" val="352981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BE260F-A081-144E-9F9F-CC77EDED86E4}"/>
              </a:ext>
            </a:extLst>
          </p:cNvPr>
          <p:cNvSpPr>
            <a:spLocks noGrp="1"/>
          </p:cNvSpPr>
          <p:nvPr>
            <p:ph type="title"/>
          </p:nvPr>
        </p:nvSpPr>
        <p:spPr/>
        <p:txBody>
          <a:bodyPr/>
          <a:lstStyle/>
          <a:p>
            <a:r>
              <a:rPr lang="nl-BE" dirty="0"/>
              <a:t>DE ITALIANEN</a:t>
            </a:r>
          </a:p>
        </p:txBody>
      </p:sp>
      <p:sp>
        <p:nvSpPr>
          <p:cNvPr id="3" name="Tijdelijke aanduiding voor inhoud 2">
            <a:extLst>
              <a:ext uri="{FF2B5EF4-FFF2-40B4-BE49-F238E27FC236}">
                <a16:creationId xmlns:a16="http://schemas.microsoft.com/office/drawing/2014/main" id="{B666842E-A56C-D942-BEAA-E611F198E1D9}"/>
              </a:ext>
            </a:extLst>
          </p:cNvPr>
          <p:cNvSpPr>
            <a:spLocks noGrp="1"/>
          </p:cNvSpPr>
          <p:nvPr>
            <p:ph idx="1"/>
          </p:nvPr>
        </p:nvSpPr>
        <p:spPr/>
        <p:txBody>
          <a:bodyPr>
            <a:normAutofit lnSpcReduction="10000"/>
          </a:bodyPr>
          <a:lstStyle/>
          <a:p>
            <a:r>
              <a:rPr lang="nl-BE" dirty="0"/>
              <a:t>De Italianen kan je voor je innemen als je hun kinderen aandacgt geeft. Ze reizen vaak als koppel en houden van goed geklede medewerkers. Tutoyeren is geaccepteerd. Italianen willen graag geholpen worden in hun eigen taal en verwachten praktische suggesties en voorsyellen voor wat je kunt doen als familie. Ze houden minder van shoppen en parken.</a:t>
            </a:r>
          </a:p>
          <a:p>
            <a:r>
              <a:rPr lang="nl-BE" dirty="0"/>
              <a:t>Voorkeuren: prijsbewust, gepland verblijf, lichaamstaal/handgebaren zijn belangrijk, direct taalgebruik wordt gezien als onbeschoft, houden niet van “regeltjes”, houden van zxcursies, attractieparken.</a:t>
            </a:r>
          </a:p>
        </p:txBody>
      </p:sp>
    </p:spTree>
    <p:extLst>
      <p:ext uri="{BB962C8B-B14F-4D97-AF65-F5344CB8AC3E}">
        <p14:creationId xmlns:p14="http://schemas.microsoft.com/office/powerpoint/2010/main" val="203066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7F439-6967-A647-AD68-E3A5C61559A3}"/>
              </a:ext>
            </a:extLst>
          </p:cNvPr>
          <p:cNvSpPr>
            <a:spLocks noGrp="1"/>
          </p:cNvSpPr>
          <p:nvPr>
            <p:ph type="title"/>
          </p:nvPr>
        </p:nvSpPr>
        <p:spPr/>
        <p:txBody>
          <a:bodyPr/>
          <a:lstStyle/>
          <a:p>
            <a:r>
              <a:rPr lang="nl-BE" dirty="0"/>
              <a:t>De AMERIKANEN</a:t>
            </a:r>
          </a:p>
        </p:txBody>
      </p:sp>
      <p:sp>
        <p:nvSpPr>
          <p:cNvPr id="3" name="Tijdelijke aanduiding voor inhoud 2">
            <a:extLst>
              <a:ext uri="{FF2B5EF4-FFF2-40B4-BE49-F238E27FC236}">
                <a16:creationId xmlns:a16="http://schemas.microsoft.com/office/drawing/2014/main" id="{0232B173-8299-F749-AAA6-45DBF070C8DF}"/>
              </a:ext>
            </a:extLst>
          </p:cNvPr>
          <p:cNvSpPr>
            <a:spLocks noGrp="1"/>
          </p:cNvSpPr>
          <p:nvPr>
            <p:ph idx="1"/>
          </p:nvPr>
        </p:nvSpPr>
        <p:spPr/>
        <p:txBody>
          <a:bodyPr>
            <a:normAutofit lnSpcReduction="10000"/>
          </a:bodyPr>
          <a:lstStyle/>
          <a:p>
            <a:r>
              <a:rPr lang="nl-BE" dirty="0"/>
              <a:t>De Amerikanen zijn erg direct en maken gemakkelijk contact. Zij reizen meestal alleen of als koppel. Je mag hen met de vornaam aanspreken. Amerikanen verwachten “full service”, persoonlijk contact en suggesties voor elke dag van hun verblijf. Ook wensen ze snel geholpen te worden en assistentie in het Engels.</a:t>
            </a:r>
          </a:p>
          <a:p>
            <a:r>
              <a:rPr lang="nl-BE" dirty="0"/>
              <a:t>Voorkeuren: plannen vaak veel activiteiten op één dag, technofiel, internettoegang, humor, informeel, direct taalgebruik, parken en tuinen, lekker uit eten gaan, duidelijke verkoopsinformatie.</a:t>
            </a:r>
          </a:p>
        </p:txBody>
      </p:sp>
    </p:spTree>
    <p:extLst>
      <p:ext uri="{BB962C8B-B14F-4D97-AF65-F5344CB8AC3E}">
        <p14:creationId xmlns:p14="http://schemas.microsoft.com/office/powerpoint/2010/main" val="1385087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148</TotalTime>
  <Words>866</Words>
  <Application>Microsoft Macintosh PowerPoint</Application>
  <PresentationFormat>Breedbeeld</PresentationFormat>
  <Paragraphs>32</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Tw Cen MT</vt:lpstr>
      <vt:lpstr>Circuit</vt:lpstr>
      <vt:lpstr>De INTERNATIONALE GAST</vt:lpstr>
      <vt:lpstr>Inleiding</vt:lpstr>
      <vt:lpstr>Inkomend Toerisme </vt:lpstr>
      <vt:lpstr>De DUITSERS</vt:lpstr>
      <vt:lpstr>De FRANSEN</vt:lpstr>
      <vt:lpstr>DE ENGELSEN</vt:lpstr>
      <vt:lpstr>DE SPANJAARDEN</vt:lpstr>
      <vt:lpstr>DE ITALIANEN</vt:lpstr>
      <vt:lpstr>De AMERIKANEN</vt:lpstr>
      <vt:lpstr>De JAPANNERS</vt:lpstr>
      <vt:lpstr>DE CHINEZEN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GaSTVRIJHEID</dc:title>
  <dc:creator>Microsoft Office User</dc:creator>
  <cp:lastModifiedBy>Microsoft Office User</cp:lastModifiedBy>
  <cp:revision>10</cp:revision>
  <dcterms:created xsi:type="dcterms:W3CDTF">2021-07-30T09:17:00Z</dcterms:created>
  <dcterms:modified xsi:type="dcterms:W3CDTF">2021-08-01T12:30:50Z</dcterms:modified>
</cp:coreProperties>
</file>